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8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B56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12192000" y="0"/>
                </a:moveTo>
                <a:lnTo>
                  <a:pt x="0" y="0"/>
                </a:lnTo>
                <a:lnTo>
                  <a:pt x="0" y="66801"/>
                </a:lnTo>
                <a:lnTo>
                  <a:pt x="12192000" y="66801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93291" y="1737359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2730"/>
            <a:ext cx="12191999" cy="63352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8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B56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12192000" y="0"/>
                </a:moveTo>
                <a:lnTo>
                  <a:pt x="0" y="0"/>
                </a:lnTo>
                <a:lnTo>
                  <a:pt x="0" y="66801"/>
                </a:lnTo>
                <a:lnTo>
                  <a:pt x="12192000" y="66801"/>
                </a:lnTo>
                <a:lnTo>
                  <a:pt x="12192000" y="0"/>
                </a:lnTo>
                <a:close/>
              </a:path>
            </a:pathLst>
          </a:custGeom>
          <a:solidFill>
            <a:srgbClr val="E2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6019" y="690194"/>
            <a:ext cx="8048625" cy="1069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928825"/>
            <a:ext cx="10360660" cy="3989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21942" y="2069719"/>
            <a:ext cx="89293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43685">
              <a:lnSpc>
                <a:spcPct val="100000"/>
              </a:lnSpc>
              <a:spcBef>
                <a:spcPts val="100"/>
              </a:spcBef>
            </a:pPr>
            <a:r>
              <a:rPr sz="4800" b="1" spc="-18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4800" b="1" spc="-5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1" spc="-35" dirty="0">
                <a:latin typeface="Times New Roman" panose="02020603050405020304"/>
                <a:cs typeface="Times New Roman" panose="02020603050405020304"/>
              </a:rPr>
              <a:t>ANALYSIS</a:t>
            </a:r>
            <a:r>
              <a:rPr sz="4800" b="1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1" spc="-25" dirty="0">
                <a:latin typeface="Times New Roman" panose="02020603050405020304"/>
                <a:cs typeface="Times New Roman" panose="02020603050405020304"/>
              </a:rPr>
              <a:t>ON CRYPTOCURRENCY</a:t>
            </a:r>
            <a:r>
              <a:rPr sz="4800" b="1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1" spc="-10" dirty="0">
                <a:latin typeface="Times New Roman" panose="02020603050405020304"/>
                <a:cs typeface="Times New Roman" panose="02020603050405020304"/>
              </a:rPr>
              <a:t>MARKET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6800" y="4191000"/>
            <a:ext cx="302069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altLang="" sz="2000" spc="-55" dirty="0">
                <a:latin typeface="Times New Roman" panose="02020603050405020304"/>
                <a:cs typeface="Times New Roman" panose="02020603050405020304"/>
              </a:rPr>
              <a:t>                       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IN" altLang="" sz="2000" spc="-55" dirty="0">
                <a:latin typeface="Times New Roman" panose="02020603050405020304"/>
                <a:cs typeface="Times New Roman" panose="02020603050405020304"/>
              </a:rPr>
              <a:t>Y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R.Namratha 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4600" y="4495927"/>
            <a:ext cx="1771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290" algn="l"/>
              </a:tabLst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22N31A12F2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6830">
              <a:lnSpc>
                <a:spcPct val="100000"/>
              </a:lnSpc>
              <a:tabLst>
                <a:tab pos="312420" algn="l"/>
              </a:tabLst>
            </a:pP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01852"/>
            <a:ext cx="12191999" cy="4453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9683" y="0"/>
            <a:ext cx="1115263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993647"/>
            <a:ext cx="12191999" cy="46299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98447" y="669036"/>
            <a:ext cx="10529316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327403"/>
            <a:ext cx="12191999" cy="40507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5444" y="0"/>
            <a:ext cx="1042111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10996"/>
            <a:ext cx="12191999" cy="45430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52400"/>
            <a:ext cx="12191999" cy="59009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50619"/>
            <a:ext cx="12191999" cy="43449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756" y="228600"/>
            <a:ext cx="11524488" cy="5929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5043" rIns="0" bIns="0" rtlCol="0">
            <a:spAutoFit/>
          </a:bodyPr>
          <a:lstStyle/>
          <a:p>
            <a:pPr marL="30524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45844" y="1849653"/>
            <a:ext cx="4545330" cy="386651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780"/>
              </a:spcBef>
              <a:buFont typeface="Wingdings" panose="05000000000000000000"/>
              <a:buChar char=""/>
              <a:tabLst>
                <a:tab pos="29845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ABSTRACT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8450" indent="-285750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"/>
              <a:tabLst>
                <a:tab pos="29845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"/>
              <a:tabLst>
                <a:tab pos="29908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PROPOSED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8450" indent="-285750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"/>
              <a:tabLst>
                <a:tab pos="29845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REQUIREMENTS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8450" indent="-285750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"/>
              <a:tabLst>
                <a:tab pos="29845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RESULT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8450" indent="-285750">
              <a:lnSpc>
                <a:spcPct val="100000"/>
              </a:lnSpc>
              <a:spcBef>
                <a:spcPts val="1685"/>
              </a:spcBef>
              <a:buFont typeface="Wingdings" panose="05000000000000000000"/>
              <a:buChar char=""/>
              <a:tabLst>
                <a:tab pos="29845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99388"/>
            <a:ext cx="12191999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22859"/>
            <a:ext cx="1164031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022603"/>
            <a:ext cx="12191999" cy="46512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400" y="152400"/>
            <a:ext cx="11454384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20139"/>
            <a:ext cx="12191999" cy="47396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400" y="228600"/>
            <a:ext cx="11506200" cy="59725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219200"/>
            <a:ext cx="12191999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304800"/>
            <a:ext cx="11430000" cy="60289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50619"/>
            <a:ext cx="12191999" cy="42763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3776" y="304800"/>
            <a:ext cx="11204448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930349"/>
            <a:ext cx="1051242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323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Cryptocurrency,</a:t>
            </a:r>
            <a:r>
              <a:rPr sz="1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crypto,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payment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platform</a:t>
            </a:r>
            <a:r>
              <a:rPr sz="1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carry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money.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1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1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1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form,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although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people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mainly</a:t>
            </a:r>
            <a:r>
              <a:rPr sz="1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online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transactions,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1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physical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purchases.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Unlike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18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money</a:t>
            </a:r>
            <a:r>
              <a:rPr sz="18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printed</a:t>
            </a:r>
            <a:r>
              <a:rPr sz="1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1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government,</a:t>
            </a:r>
            <a:r>
              <a:rPr sz="18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companies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sell</a:t>
            </a:r>
            <a:r>
              <a:rPr sz="1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cryptocurrency.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18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fast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becoming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rivals</a:t>
            </a:r>
            <a:r>
              <a:rPr sz="1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1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currency</a:t>
            </a:r>
            <a:r>
              <a:rPr sz="1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world.The</a:t>
            </a:r>
            <a:r>
              <a:rPr sz="1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currencies</a:t>
            </a:r>
            <a:r>
              <a:rPr sz="1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available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purchase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1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1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places,</a:t>
            </a:r>
            <a:r>
              <a:rPr sz="1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accessible</a:t>
            </a:r>
            <a:r>
              <a:rPr sz="1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everyone,</a:t>
            </a:r>
            <a:r>
              <a:rPr sz="1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retailers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accepting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cryptocurrencies,</a:t>
            </a:r>
            <a:r>
              <a:rPr sz="1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sign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money</a:t>
            </a:r>
            <a:r>
              <a:rPr sz="1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1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through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major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change.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Cryptocurrency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wallets.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Cryptocurrency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received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encryption</a:t>
            </a:r>
            <a:r>
              <a:rPr sz="1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verify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transactions.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1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advanced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coding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involved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storing</a:t>
            </a:r>
            <a:r>
              <a:rPr sz="1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transmitting</a:t>
            </a:r>
            <a:r>
              <a:rPr sz="1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cryptocurrency</a:t>
            </a:r>
            <a:r>
              <a:rPr sz="1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wallets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ledgers.</a:t>
            </a:r>
            <a:r>
              <a:rPr sz="1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Encryption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aims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1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safety.</a:t>
            </a:r>
            <a:r>
              <a:rPr sz="1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cryptocurrency</a:t>
            </a:r>
            <a:r>
              <a:rPr sz="1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1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Bitcoin,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which was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founded in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2009 and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remains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best</a:t>
            </a: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today.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Much of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interest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 is</a:t>
            </a: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trade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profit,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speculators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times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driving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prices</a:t>
            </a:r>
            <a:r>
              <a:rPr sz="1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skyward.</a:t>
            </a:r>
            <a:r>
              <a:rPr sz="1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1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draw</a:t>
            </a:r>
            <a:r>
              <a:rPr sz="1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lot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attention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investors,</a:t>
            </a:r>
            <a:r>
              <a:rPr sz="1800" spc="20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entrepreneurs,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regulators,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general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public.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recent</a:t>
            </a:r>
            <a:r>
              <a:rPr sz="18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discussions</a:t>
            </a:r>
            <a:r>
              <a:rPr sz="18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1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triggered</a:t>
            </a:r>
            <a:r>
              <a:rPr sz="1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substantial</a:t>
            </a:r>
            <a:r>
              <a:rPr sz="1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1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1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prices,</a:t>
            </a:r>
            <a:r>
              <a:rPr sz="1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claims</a:t>
            </a:r>
            <a:r>
              <a:rPr sz="1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market</a:t>
            </a:r>
            <a:r>
              <a:rPr sz="1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bubble</a:t>
            </a:r>
            <a:r>
              <a:rPr sz="1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fundamental</a:t>
            </a:r>
            <a:r>
              <a:rPr sz="1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value,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18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concerns</a:t>
            </a:r>
            <a:r>
              <a:rPr sz="1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evasion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regulatory</a:t>
            </a:r>
            <a:r>
              <a:rPr sz="1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legal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oversight.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concerns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led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calls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increased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regulation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ban.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86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ABSTRACT</a:t>
            </a:r>
            <a:endParaRPr spc="-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356360"/>
            <a:ext cx="12191999" cy="41589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1000" y="152400"/>
            <a:ext cx="11734800" cy="6103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082039"/>
            <a:ext cx="12191999" cy="44135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3000" y="457200"/>
            <a:ext cx="10820400" cy="57363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042416"/>
            <a:ext cx="12191999" cy="48280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7031" y="0"/>
            <a:ext cx="11554968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86383"/>
            <a:ext cx="12191999" cy="51419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4800" y="228600"/>
            <a:ext cx="11658600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051560"/>
            <a:ext cx="12191999" cy="47000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7284" y="0"/>
            <a:ext cx="1145743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440" rIns="0" bIns="0" rtlCol="0">
            <a:spAutoFit/>
          </a:bodyPr>
          <a:lstStyle/>
          <a:p>
            <a:pPr marL="2519045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404040"/>
                </a:solidFill>
              </a:rPr>
              <a:t>INTRODUCTION</a:t>
            </a:r>
            <a:endParaRPr spc="-45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488" y="2158111"/>
            <a:ext cx="7420609" cy="365125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03505" marR="50165" indent="-91440" algn="just">
              <a:lnSpc>
                <a:spcPts val="2290"/>
              </a:lnSpc>
              <a:spcBef>
                <a:spcPts val="270"/>
              </a:spcBef>
              <a:buClr>
                <a:srgbClr val="E28312"/>
              </a:buClr>
              <a:buSzPct val="90000"/>
              <a:buFont typeface="Wingdings" panose="05000000000000000000"/>
              <a:buChar char=""/>
              <a:tabLst>
                <a:tab pos="103505" algn="l"/>
                <a:tab pos="21399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Cryptocurrency</a:t>
            </a:r>
            <a:r>
              <a:rPr sz="2000" spc="2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3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3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2000" spc="2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asset</a:t>
            </a:r>
            <a:r>
              <a:rPr sz="2000" spc="2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designed</a:t>
            </a:r>
            <a:r>
              <a:rPr sz="2000" spc="2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3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2000" spc="2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3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3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medium</a:t>
            </a:r>
            <a:r>
              <a:rPr sz="2000" spc="2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exchange</a:t>
            </a:r>
            <a:r>
              <a:rPr sz="2000" spc="-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2000" spc="-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strong</a:t>
            </a:r>
            <a:r>
              <a:rPr sz="2000" spc="-6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cryptography</a:t>
            </a:r>
            <a:r>
              <a:rPr sz="2000" spc="-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secure</a:t>
            </a:r>
            <a:r>
              <a:rPr sz="2000" spc="-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financial</a:t>
            </a:r>
            <a:r>
              <a:rPr sz="2000" spc="-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transactions.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8890" indent="-93345" algn="just">
              <a:lnSpc>
                <a:spcPts val="2210"/>
              </a:lnSpc>
              <a:spcBef>
                <a:spcPts val="1375"/>
              </a:spcBef>
              <a:buClr>
                <a:srgbClr val="E28312"/>
              </a:buClr>
              <a:buSzPct val="90000"/>
              <a:buFont typeface="Wingdings" panose="05000000000000000000"/>
              <a:buChar char=""/>
              <a:tabLst>
                <a:tab pos="103505" algn="l"/>
                <a:tab pos="20383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Cryptocurrency,</a:t>
            </a:r>
            <a:r>
              <a:rPr sz="2000" spc="25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spc="2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crypto,</a:t>
            </a:r>
            <a:r>
              <a:rPr sz="2000" spc="25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2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25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2000" spc="25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payment</a:t>
            </a:r>
            <a:r>
              <a:rPr sz="2000" spc="25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platform</a:t>
            </a:r>
            <a:r>
              <a:rPr sz="2000" spc="2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2000" spc="-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carry</a:t>
            </a:r>
            <a:r>
              <a:rPr sz="2000" spc="-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000" spc="-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money.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5080" indent="-93345" algn="just">
              <a:lnSpc>
                <a:spcPts val="2160"/>
              </a:lnSpc>
              <a:spcBef>
                <a:spcPts val="1385"/>
              </a:spcBef>
              <a:buClr>
                <a:srgbClr val="E28312"/>
              </a:buClr>
              <a:buSzPct val="90000"/>
              <a:buFont typeface="Wingdings" panose="05000000000000000000"/>
              <a:buChar char=""/>
              <a:tabLst>
                <a:tab pos="103505" algn="l"/>
                <a:tab pos="20383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000" spc="2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000" spc="2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000" spc="2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27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2000" spc="2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form,</a:t>
            </a:r>
            <a:r>
              <a:rPr sz="2000" spc="2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2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although</a:t>
            </a:r>
            <a:r>
              <a:rPr sz="2000" spc="27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people</a:t>
            </a:r>
            <a:r>
              <a:rPr sz="2000" spc="2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mainly</a:t>
            </a:r>
            <a:r>
              <a:rPr sz="2000" spc="2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2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000" spc="27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online</a:t>
            </a:r>
            <a:r>
              <a:rPr sz="2000" spc="43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transactions,</a:t>
            </a:r>
            <a:r>
              <a:rPr sz="2000" spc="4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4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spc="4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2000" spc="4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000" spc="43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000" spc="4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purchases.</a:t>
            </a:r>
            <a:r>
              <a:rPr sz="2000" spc="43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Unlike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2000" spc="2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money</a:t>
            </a:r>
            <a:r>
              <a:rPr sz="2000" spc="2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printed</a:t>
            </a:r>
            <a:r>
              <a:rPr sz="2000" spc="2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000" spc="2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000" spc="2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2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government,</a:t>
            </a:r>
            <a:r>
              <a:rPr sz="2000" spc="2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000" spc="229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companies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sell</a:t>
            </a:r>
            <a:r>
              <a:rPr sz="2000" spc="-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cryptocurrency.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11430" indent="-93345" algn="just">
              <a:lnSpc>
                <a:spcPct val="92000"/>
              </a:lnSpc>
              <a:spcBef>
                <a:spcPts val="1365"/>
              </a:spcBef>
              <a:buClr>
                <a:srgbClr val="E28312"/>
              </a:buClr>
              <a:buSzPct val="90000"/>
              <a:buFont typeface="Wingdings" panose="05000000000000000000"/>
              <a:buChar char=""/>
              <a:tabLst>
                <a:tab pos="103505" algn="l"/>
                <a:tab pos="20383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2000" spc="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spc="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fast</a:t>
            </a:r>
            <a:r>
              <a:rPr sz="2000" spc="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becoming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rivals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currency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000" spc="3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3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world.</a:t>
            </a:r>
            <a:r>
              <a:rPr sz="2000" spc="3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3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2000" spc="3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currencies</a:t>
            </a:r>
            <a:r>
              <a:rPr sz="2000" spc="3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spc="3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available</a:t>
            </a:r>
            <a:r>
              <a:rPr sz="2000" spc="3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3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purchase</a:t>
            </a:r>
            <a:r>
              <a:rPr sz="2000" spc="3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000" spc="-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000" spc="-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places,</a:t>
            </a:r>
            <a:r>
              <a:rPr sz="2000" spc="-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2000" spc="-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accessible</a:t>
            </a:r>
            <a:r>
              <a:rPr sz="2000" spc="-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everyone.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56447" y="2583179"/>
            <a:ext cx="3645407" cy="28407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367027"/>
            <a:ext cx="12191999" cy="40020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9160" y="228600"/>
            <a:ext cx="112776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30808"/>
            <a:ext cx="12191999" cy="44439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2416" y="533400"/>
            <a:ext cx="11125200" cy="54833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484375"/>
            <a:ext cx="12191999" cy="40309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296" y="0"/>
            <a:ext cx="12027408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70432"/>
            <a:ext cx="12191999" cy="44927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5843" y="0"/>
            <a:ext cx="1164031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552955"/>
            <a:ext cx="12191999" cy="376580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103" y="0"/>
            <a:ext cx="1205179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354" y="802004"/>
            <a:ext cx="5906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PROPOSED</a:t>
            </a:r>
            <a:r>
              <a:rPr spc="-225" dirty="0">
                <a:solidFill>
                  <a:srgbClr val="404040"/>
                </a:solidFill>
              </a:rPr>
              <a:t> </a:t>
            </a:r>
            <a:r>
              <a:rPr spc="-10" dirty="0">
                <a:solidFill>
                  <a:srgbClr val="404040"/>
                </a:solidFill>
              </a:rPr>
              <a:t>SYSTEM</a:t>
            </a:r>
            <a:endParaRPr spc="-10" dirty="0">
              <a:solidFill>
                <a:srgbClr val="40404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5" y="1752981"/>
            <a:ext cx="10098405" cy="37820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03505" marR="10795" indent="-91440" algn="just">
              <a:lnSpc>
                <a:spcPct val="80000"/>
              </a:lnSpc>
              <a:spcBef>
                <a:spcPts val="595"/>
              </a:spcBef>
              <a:buClr>
                <a:srgbClr val="E28312"/>
              </a:buClr>
              <a:buFont typeface="Courier New" panose="02070309020205020404"/>
              <a:buChar char="o"/>
              <a:tabLst>
                <a:tab pos="103505" algn="l"/>
                <a:tab pos="316230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trends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1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potential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developments</a:t>
            </a:r>
            <a:r>
              <a:rPr sz="2000" spc="11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spc="1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considered</a:t>
            </a:r>
            <a:r>
              <a:rPr sz="2000" spc="1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1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2000" spc="10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1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proposed systems.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5715" indent="-95250" algn="just">
              <a:lnSpc>
                <a:spcPct val="80000"/>
              </a:lnSpc>
              <a:spcBef>
                <a:spcPts val="1390"/>
              </a:spcBef>
              <a:buClr>
                <a:srgbClr val="E28312"/>
              </a:buClr>
              <a:buSzPct val="95000"/>
              <a:buFont typeface="Wingdings" panose="05000000000000000000"/>
              <a:buChar char=""/>
              <a:tabLst>
                <a:tab pos="103505" algn="l"/>
                <a:tab pos="21272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Addressing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scalability</a:t>
            </a:r>
            <a:r>
              <a:rPr sz="2000" spc="1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issues,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high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fees</a:t>
            </a:r>
            <a:r>
              <a:rPr sz="2000" spc="1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1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slow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2000" spc="1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times,</a:t>
            </a:r>
            <a:r>
              <a:rPr sz="2000" spc="1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1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114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key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focus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area.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Proposed</a:t>
            </a:r>
            <a:r>
              <a:rPr sz="2000" spc="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solutions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implementing</a:t>
            </a:r>
            <a:r>
              <a:rPr sz="2000" spc="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layer-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protocols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000" spc="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Lightning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2000" spc="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Bitcoin</a:t>
            </a:r>
            <a:r>
              <a:rPr sz="2000" spc="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exploring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alternative</a:t>
            </a:r>
            <a:r>
              <a:rPr sz="2000" spc="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consensus</a:t>
            </a:r>
            <a:r>
              <a:rPr sz="2000" spc="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mechanisms</a:t>
            </a:r>
            <a:r>
              <a:rPr sz="2000" spc="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increase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transaction throughput.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5080" indent="-95885" algn="just">
              <a:lnSpc>
                <a:spcPct val="79000"/>
              </a:lnSpc>
              <a:spcBef>
                <a:spcPts val="1400"/>
              </a:spcBef>
              <a:buClr>
                <a:srgbClr val="E28312"/>
              </a:buClr>
              <a:buSzPct val="95000"/>
              <a:buFont typeface="Wingdings" panose="05000000000000000000"/>
              <a:buChar char=""/>
              <a:tabLst>
                <a:tab pos="103505" algn="l"/>
                <a:tab pos="21272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Improving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privacy</a:t>
            </a:r>
            <a:r>
              <a:rPr sz="2000" spc="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features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protect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000" spc="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financial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transactional</a:t>
            </a:r>
            <a:r>
              <a:rPr sz="20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privacy.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Zero-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2000" spc="1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proofs,</a:t>
            </a:r>
            <a:r>
              <a:rPr sz="2000" spc="1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ring</a:t>
            </a:r>
            <a:r>
              <a:rPr sz="2000" spc="1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signatures,</a:t>
            </a:r>
            <a:r>
              <a:rPr sz="2000" spc="1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1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00" spc="1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cryptographic</a:t>
            </a:r>
            <a:r>
              <a:rPr sz="2000" spc="1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techniques</a:t>
            </a:r>
            <a:r>
              <a:rPr sz="2000" spc="18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spc="17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000" spc="1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integrated</a:t>
            </a:r>
            <a:r>
              <a:rPr sz="2000" spc="1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000" spc="-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cryptocurrencies</a:t>
            </a:r>
            <a:r>
              <a:rPr sz="2000" spc="-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enhance</a:t>
            </a:r>
            <a:r>
              <a:rPr sz="2000" spc="-6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privacy</a:t>
            </a:r>
            <a:r>
              <a:rPr sz="2000" spc="-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while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maintaining</a:t>
            </a:r>
            <a:r>
              <a:rPr sz="2000" spc="-6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transparency</a:t>
            </a:r>
            <a:r>
              <a:rPr sz="2000" spc="-7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auditability.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03505" marR="5715" indent="-95885" algn="just">
              <a:lnSpc>
                <a:spcPts val="1920"/>
              </a:lnSpc>
              <a:spcBef>
                <a:spcPts val="1390"/>
              </a:spcBef>
              <a:buClr>
                <a:srgbClr val="E28312"/>
              </a:buClr>
              <a:buSzPct val="95000"/>
              <a:buFont typeface="Wingdings" panose="05000000000000000000"/>
              <a:buChar char=""/>
              <a:tabLst>
                <a:tab pos="103505" algn="l"/>
                <a:tab pos="212725" algn="l"/>
              </a:tabLst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Developing</a:t>
            </a:r>
            <a:r>
              <a:rPr sz="2000" spc="2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frameworks</a:t>
            </a:r>
            <a:r>
              <a:rPr sz="2000" spc="2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30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tools</a:t>
            </a:r>
            <a:r>
              <a:rPr sz="2000" spc="3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3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000" spc="3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regulatory</a:t>
            </a:r>
            <a:r>
              <a:rPr sz="2000" spc="3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compliance</a:t>
            </a:r>
            <a:r>
              <a:rPr sz="2000" spc="3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000" spc="30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3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cryptocurrency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ecosystem,</a:t>
            </a:r>
            <a:r>
              <a:rPr sz="2000" spc="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7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000" spc="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Customer</a:t>
            </a:r>
            <a:r>
              <a:rPr sz="2000" spc="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(KYC)</a:t>
            </a:r>
            <a:r>
              <a:rPr sz="2000" spc="1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Anti-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Money</a:t>
            </a:r>
            <a:r>
              <a:rPr sz="2000" spc="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Laundering</a:t>
            </a:r>
            <a:r>
              <a:rPr sz="2000" spc="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(AML)</a:t>
            </a:r>
            <a:r>
              <a:rPr sz="2000" spc="9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measures.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Projects</a:t>
            </a:r>
            <a:r>
              <a:rPr sz="2000" spc="3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focusing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000" spc="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regulatory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compliance</a:t>
            </a:r>
            <a:r>
              <a:rPr sz="2000" spc="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aim</a:t>
            </a:r>
            <a:r>
              <a:rPr sz="2000" spc="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bridge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000" spc="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finance</a:t>
            </a:r>
            <a:r>
              <a:rPr sz="2000" spc="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decentralized</a:t>
            </a:r>
            <a:r>
              <a:rPr sz="2000" spc="-10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systems.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843" rIns="0" bIns="0" rtlCol="0">
            <a:spAutoFit/>
          </a:bodyPr>
          <a:lstStyle/>
          <a:p>
            <a:pPr marL="26930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5"/>
              </a:spcBef>
            </a:pPr>
            <a:r>
              <a:rPr dirty="0"/>
              <a:t>After</a:t>
            </a:r>
            <a:r>
              <a:rPr spc="295" dirty="0"/>
              <a:t> </a:t>
            </a:r>
            <a:r>
              <a:rPr dirty="0"/>
              <a:t>analyzing</a:t>
            </a:r>
            <a:r>
              <a:rPr spc="310" dirty="0"/>
              <a:t> </a:t>
            </a:r>
            <a:r>
              <a:rPr dirty="0"/>
              <a:t>the</a:t>
            </a:r>
            <a:r>
              <a:rPr spc="300" dirty="0"/>
              <a:t> </a:t>
            </a:r>
            <a:r>
              <a:rPr dirty="0"/>
              <a:t>data,</a:t>
            </a:r>
            <a:r>
              <a:rPr spc="310" dirty="0"/>
              <a:t> </a:t>
            </a:r>
            <a:r>
              <a:rPr dirty="0"/>
              <a:t>we've</a:t>
            </a:r>
            <a:r>
              <a:rPr spc="310" dirty="0"/>
              <a:t> </a:t>
            </a:r>
            <a:r>
              <a:rPr dirty="0"/>
              <a:t>found</a:t>
            </a:r>
            <a:r>
              <a:rPr spc="300" dirty="0"/>
              <a:t> </a:t>
            </a:r>
            <a:r>
              <a:rPr dirty="0"/>
              <a:t>that</a:t>
            </a:r>
            <a:r>
              <a:rPr spc="295" dirty="0"/>
              <a:t> </a:t>
            </a:r>
            <a:r>
              <a:rPr dirty="0"/>
              <a:t>the</a:t>
            </a:r>
            <a:r>
              <a:rPr spc="295" dirty="0"/>
              <a:t> </a:t>
            </a:r>
            <a:r>
              <a:rPr dirty="0"/>
              <a:t>cryptocurrency</a:t>
            </a:r>
            <a:r>
              <a:rPr spc="295" dirty="0"/>
              <a:t> </a:t>
            </a:r>
            <a:r>
              <a:rPr dirty="0"/>
              <a:t>market</a:t>
            </a:r>
            <a:r>
              <a:rPr spc="295" dirty="0"/>
              <a:t> </a:t>
            </a:r>
            <a:r>
              <a:rPr dirty="0"/>
              <a:t>is</a:t>
            </a:r>
            <a:r>
              <a:rPr spc="300" dirty="0"/>
              <a:t> </a:t>
            </a:r>
            <a:r>
              <a:rPr dirty="0"/>
              <a:t>like</a:t>
            </a:r>
            <a:r>
              <a:rPr spc="310" dirty="0"/>
              <a:t> </a:t>
            </a:r>
            <a:r>
              <a:rPr dirty="0"/>
              <a:t>a</a:t>
            </a:r>
            <a:r>
              <a:rPr spc="275" dirty="0"/>
              <a:t> </a:t>
            </a:r>
            <a:r>
              <a:rPr dirty="0"/>
              <a:t>rollercoaster,</a:t>
            </a:r>
            <a:r>
              <a:rPr spc="300" dirty="0"/>
              <a:t> </a:t>
            </a:r>
            <a:r>
              <a:rPr spc="-20" dirty="0"/>
              <a:t>with </a:t>
            </a:r>
            <a:r>
              <a:rPr dirty="0"/>
              <a:t>prices going</a:t>
            </a:r>
            <a:r>
              <a:rPr spc="20" dirty="0"/>
              <a:t> </a:t>
            </a:r>
            <a:r>
              <a:rPr dirty="0"/>
              <a:t>up</a:t>
            </a:r>
            <a:r>
              <a:rPr spc="25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dirty="0"/>
              <a:t>down</a:t>
            </a:r>
            <a:r>
              <a:rPr spc="15" dirty="0"/>
              <a:t> </a:t>
            </a:r>
            <a:r>
              <a:rPr dirty="0"/>
              <a:t>frequently.</a:t>
            </a:r>
            <a:r>
              <a:rPr spc="10" dirty="0"/>
              <a:t> </a:t>
            </a:r>
            <a:r>
              <a:rPr dirty="0"/>
              <a:t>It's</a:t>
            </a:r>
            <a:r>
              <a:rPr spc="20" dirty="0"/>
              <a:t> </a:t>
            </a:r>
            <a:r>
              <a:rPr dirty="0"/>
              <a:t>important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know</a:t>
            </a:r>
            <a:r>
              <a:rPr spc="25" dirty="0"/>
              <a:t> </a:t>
            </a:r>
            <a:r>
              <a:rPr dirty="0"/>
              <a:t>that</a:t>
            </a:r>
            <a:r>
              <a:rPr spc="15" dirty="0"/>
              <a:t> </a:t>
            </a:r>
            <a:r>
              <a:rPr dirty="0"/>
              <a:t>investing</a:t>
            </a:r>
            <a:r>
              <a:rPr spc="20" dirty="0"/>
              <a:t> </a:t>
            </a:r>
            <a:r>
              <a:rPr dirty="0"/>
              <a:t>in</a:t>
            </a:r>
            <a:r>
              <a:rPr spc="25" dirty="0"/>
              <a:t> </a:t>
            </a:r>
            <a:r>
              <a:rPr dirty="0"/>
              <a:t>cryptocurrencies</a:t>
            </a:r>
            <a:r>
              <a:rPr spc="5" dirty="0"/>
              <a:t> </a:t>
            </a:r>
            <a:r>
              <a:rPr dirty="0"/>
              <a:t>can</a:t>
            </a:r>
            <a:r>
              <a:rPr spc="15" dirty="0"/>
              <a:t> </a:t>
            </a:r>
            <a:r>
              <a:rPr spc="-25" dirty="0"/>
              <a:t>be </a:t>
            </a:r>
            <a:r>
              <a:rPr dirty="0"/>
              <a:t>risky</a:t>
            </a:r>
            <a:r>
              <a:rPr spc="50" dirty="0"/>
              <a:t> </a:t>
            </a:r>
            <a:r>
              <a:rPr dirty="0"/>
              <a:t>because</a:t>
            </a:r>
            <a:r>
              <a:rPr spc="50" dirty="0"/>
              <a:t> </a:t>
            </a:r>
            <a:r>
              <a:rPr dirty="0"/>
              <a:t>their</a:t>
            </a:r>
            <a:r>
              <a:rPr spc="55" dirty="0"/>
              <a:t> </a:t>
            </a:r>
            <a:r>
              <a:rPr dirty="0"/>
              <a:t>prices</a:t>
            </a:r>
            <a:r>
              <a:rPr spc="50" dirty="0"/>
              <a:t> </a:t>
            </a:r>
            <a:r>
              <a:rPr dirty="0"/>
              <a:t>can</a:t>
            </a:r>
            <a:r>
              <a:rPr spc="60" dirty="0"/>
              <a:t> </a:t>
            </a:r>
            <a:r>
              <a:rPr dirty="0"/>
              <a:t>change</a:t>
            </a:r>
            <a:r>
              <a:rPr spc="50" dirty="0"/>
              <a:t> </a:t>
            </a:r>
            <a:r>
              <a:rPr dirty="0"/>
              <a:t>dramatically</a:t>
            </a:r>
            <a:r>
              <a:rPr spc="50" dirty="0"/>
              <a:t> </a:t>
            </a:r>
            <a:r>
              <a:rPr dirty="0"/>
              <a:t>in</a:t>
            </a:r>
            <a:r>
              <a:rPr spc="65" dirty="0"/>
              <a:t> </a:t>
            </a:r>
            <a:r>
              <a:rPr dirty="0"/>
              <a:t>a</a:t>
            </a:r>
            <a:r>
              <a:rPr spc="50" dirty="0"/>
              <a:t> </a:t>
            </a:r>
            <a:r>
              <a:rPr dirty="0"/>
              <a:t>short</a:t>
            </a:r>
            <a:r>
              <a:rPr spc="50" dirty="0"/>
              <a:t> </a:t>
            </a:r>
            <a:r>
              <a:rPr dirty="0"/>
              <a:t>period.</a:t>
            </a:r>
            <a:r>
              <a:rPr spc="50" dirty="0"/>
              <a:t> </a:t>
            </a:r>
            <a:r>
              <a:rPr dirty="0"/>
              <a:t>Governments</a:t>
            </a:r>
            <a:r>
              <a:rPr spc="65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regulators</a:t>
            </a:r>
            <a:r>
              <a:rPr spc="70" dirty="0"/>
              <a:t> </a:t>
            </a:r>
            <a:r>
              <a:rPr spc="-25" dirty="0"/>
              <a:t>are </a:t>
            </a:r>
            <a:r>
              <a:rPr dirty="0"/>
              <a:t>also</a:t>
            </a:r>
            <a:r>
              <a:rPr spc="-25" dirty="0"/>
              <a:t> </a:t>
            </a:r>
            <a:r>
              <a:rPr dirty="0"/>
              <a:t>keeping</a:t>
            </a:r>
            <a:r>
              <a:rPr spc="-35" dirty="0"/>
              <a:t> </a:t>
            </a:r>
            <a:r>
              <a:rPr dirty="0"/>
              <a:t>an</a:t>
            </a:r>
            <a:r>
              <a:rPr spc="-15" dirty="0"/>
              <a:t> </a:t>
            </a:r>
            <a:r>
              <a:rPr dirty="0"/>
              <a:t>eye</a:t>
            </a:r>
            <a:r>
              <a:rPr spc="-1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cryptocurrencies,</a:t>
            </a:r>
            <a:r>
              <a:rPr spc="-50" dirty="0"/>
              <a:t> </a:t>
            </a:r>
            <a:r>
              <a:rPr dirty="0"/>
              <a:t>which</a:t>
            </a:r>
            <a:r>
              <a:rPr spc="-25" dirty="0"/>
              <a:t> </a:t>
            </a:r>
            <a:r>
              <a:rPr dirty="0"/>
              <a:t>affects</a:t>
            </a:r>
            <a:r>
              <a:rPr spc="-55" dirty="0"/>
              <a:t> </a:t>
            </a:r>
            <a:r>
              <a:rPr dirty="0"/>
              <a:t>their</a:t>
            </a:r>
            <a:r>
              <a:rPr spc="-30" dirty="0"/>
              <a:t> </a:t>
            </a:r>
            <a:r>
              <a:rPr spc="-10" dirty="0"/>
              <a:t>value.</a:t>
            </a:r>
            <a:endParaRPr spc="-10" dirty="0"/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dirty="0"/>
              <a:t>Despite</a:t>
            </a:r>
            <a:r>
              <a:rPr spc="15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risks,</a:t>
            </a:r>
            <a:r>
              <a:rPr spc="25" dirty="0"/>
              <a:t> </a:t>
            </a:r>
            <a:r>
              <a:rPr dirty="0"/>
              <a:t>cryptocurrencies</a:t>
            </a:r>
            <a:r>
              <a:rPr spc="15" dirty="0"/>
              <a:t> </a:t>
            </a:r>
            <a:r>
              <a:rPr dirty="0"/>
              <a:t>have</a:t>
            </a:r>
            <a:r>
              <a:rPr spc="25" dirty="0"/>
              <a:t> </a:t>
            </a:r>
            <a:r>
              <a:rPr dirty="0"/>
              <a:t>become</a:t>
            </a:r>
            <a:r>
              <a:rPr spc="30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dirty="0"/>
              <a:t>popular</a:t>
            </a:r>
            <a:r>
              <a:rPr spc="25" dirty="0"/>
              <a:t> </a:t>
            </a:r>
            <a:r>
              <a:rPr dirty="0"/>
              <a:t>over</a:t>
            </a:r>
            <a:r>
              <a:rPr spc="30" dirty="0"/>
              <a:t> </a:t>
            </a:r>
            <a:r>
              <a:rPr dirty="0"/>
              <a:t>time,</a:t>
            </a:r>
            <a:r>
              <a:rPr spc="25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dirty="0"/>
              <a:t>more</a:t>
            </a:r>
            <a:r>
              <a:rPr spc="10" dirty="0"/>
              <a:t> </a:t>
            </a:r>
            <a:r>
              <a:rPr dirty="0"/>
              <a:t>people</a:t>
            </a:r>
            <a:r>
              <a:rPr spc="15" dirty="0"/>
              <a:t> </a:t>
            </a:r>
            <a:r>
              <a:rPr spc="-10" dirty="0"/>
              <a:t>investing </a:t>
            </a:r>
            <a:r>
              <a:rPr dirty="0"/>
              <a:t>in</a:t>
            </a:r>
            <a:r>
              <a:rPr spc="145" dirty="0"/>
              <a:t> </a:t>
            </a:r>
            <a:r>
              <a:rPr dirty="0"/>
              <a:t>them.</a:t>
            </a:r>
            <a:r>
              <a:rPr spc="155" dirty="0"/>
              <a:t> </a:t>
            </a:r>
            <a:r>
              <a:rPr dirty="0"/>
              <a:t>Technology</a:t>
            </a:r>
            <a:r>
              <a:rPr spc="140" dirty="0"/>
              <a:t> </a:t>
            </a:r>
            <a:r>
              <a:rPr dirty="0"/>
              <a:t>is</a:t>
            </a:r>
            <a:r>
              <a:rPr spc="135" dirty="0"/>
              <a:t> </a:t>
            </a:r>
            <a:r>
              <a:rPr dirty="0"/>
              <a:t>a</a:t>
            </a:r>
            <a:r>
              <a:rPr spc="140" dirty="0"/>
              <a:t> </a:t>
            </a:r>
            <a:r>
              <a:rPr dirty="0"/>
              <a:t>big</a:t>
            </a:r>
            <a:r>
              <a:rPr spc="145" dirty="0"/>
              <a:t> </a:t>
            </a:r>
            <a:r>
              <a:rPr dirty="0"/>
              <a:t>part</a:t>
            </a:r>
            <a:r>
              <a:rPr spc="140" dirty="0"/>
              <a:t> </a:t>
            </a:r>
            <a:r>
              <a:rPr dirty="0"/>
              <a:t>of</a:t>
            </a:r>
            <a:r>
              <a:rPr spc="150" dirty="0"/>
              <a:t> </a:t>
            </a:r>
            <a:r>
              <a:rPr dirty="0"/>
              <a:t>cryptocurrencies,</a:t>
            </a:r>
            <a:r>
              <a:rPr spc="145" dirty="0"/>
              <a:t> </a:t>
            </a:r>
            <a:r>
              <a:rPr dirty="0"/>
              <a:t>especially</a:t>
            </a:r>
            <a:r>
              <a:rPr spc="140" dirty="0"/>
              <a:t> </a:t>
            </a:r>
            <a:r>
              <a:rPr dirty="0"/>
              <a:t>blockchain,</a:t>
            </a:r>
            <a:r>
              <a:rPr spc="145" dirty="0"/>
              <a:t> </a:t>
            </a:r>
            <a:r>
              <a:rPr dirty="0"/>
              <a:t>which</a:t>
            </a:r>
            <a:r>
              <a:rPr spc="145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like</a:t>
            </a:r>
            <a:r>
              <a:rPr spc="150" dirty="0"/>
              <a:t> </a:t>
            </a:r>
            <a:r>
              <a:rPr dirty="0"/>
              <a:t>a</a:t>
            </a:r>
            <a:r>
              <a:rPr spc="130" dirty="0"/>
              <a:t> </a:t>
            </a:r>
            <a:r>
              <a:rPr spc="-10" dirty="0"/>
              <a:t>digital </a:t>
            </a:r>
            <a:r>
              <a:rPr dirty="0"/>
              <a:t>ledger.</a:t>
            </a:r>
            <a:r>
              <a:rPr spc="150" dirty="0"/>
              <a:t> </a:t>
            </a:r>
            <a:r>
              <a:rPr dirty="0"/>
              <a:t>People</a:t>
            </a:r>
            <a:r>
              <a:rPr spc="125" dirty="0"/>
              <a:t> </a:t>
            </a:r>
            <a:r>
              <a:rPr dirty="0"/>
              <a:t>use</a:t>
            </a:r>
            <a:r>
              <a:rPr spc="150" dirty="0"/>
              <a:t> </a:t>
            </a:r>
            <a:r>
              <a:rPr dirty="0"/>
              <a:t>blockchain</a:t>
            </a:r>
            <a:r>
              <a:rPr spc="155" dirty="0"/>
              <a:t> </a:t>
            </a:r>
            <a:r>
              <a:rPr dirty="0"/>
              <a:t>to</a:t>
            </a:r>
            <a:r>
              <a:rPr spc="150" dirty="0"/>
              <a:t> </a:t>
            </a:r>
            <a:r>
              <a:rPr dirty="0"/>
              <a:t>make</a:t>
            </a:r>
            <a:r>
              <a:rPr spc="165" dirty="0"/>
              <a:t> </a:t>
            </a:r>
            <a:r>
              <a:rPr dirty="0"/>
              <a:t>sure</a:t>
            </a:r>
            <a:r>
              <a:rPr spc="140" dirty="0"/>
              <a:t> </a:t>
            </a:r>
            <a:r>
              <a:rPr dirty="0"/>
              <a:t>that</a:t>
            </a:r>
            <a:r>
              <a:rPr spc="140" dirty="0"/>
              <a:t> </a:t>
            </a:r>
            <a:r>
              <a:rPr dirty="0"/>
              <a:t>transactions</a:t>
            </a:r>
            <a:r>
              <a:rPr spc="150" dirty="0"/>
              <a:t> </a:t>
            </a:r>
            <a:r>
              <a:rPr dirty="0"/>
              <a:t>are</a:t>
            </a:r>
            <a:r>
              <a:rPr spc="145" dirty="0"/>
              <a:t> </a:t>
            </a:r>
            <a:r>
              <a:rPr dirty="0"/>
              <a:t>secure</a:t>
            </a:r>
            <a:r>
              <a:rPr spc="160" dirty="0"/>
              <a:t> </a:t>
            </a:r>
            <a:r>
              <a:rPr dirty="0"/>
              <a:t>and</a:t>
            </a:r>
            <a:r>
              <a:rPr spc="160" dirty="0"/>
              <a:t> </a:t>
            </a:r>
            <a:r>
              <a:rPr dirty="0"/>
              <a:t>transparent.</a:t>
            </a:r>
            <a:r>
              <a:rPr spc="150" dirty="0"/>
              <a:t> </a:t>
            </a:r>
            <a:r>
              <a:rPr dirty="0"/>
              <a:t>But</a:t>
            </a:r>
            <a:r>
              <a:rPr spc="145" dirty="0"/>
              <a:t> </a:t>
            </a:r>
            <a:r>
              <a:rPr dirty="0"/>
              <a:t>not</a:t>
            </a:r>
            <a:r>
              <a:rPr spc="155" dirty="0"/>
              <a:t> </a:t>
            </a:r>
            <a:r>
              <a:rPr spc="-25" dirty="0"/>
              <a:t>all </a:t>
            </a:r>
            <a:r>
              <a:rPr dirty="0"/>
              <a:t>cryptocurrencies</a:t>
            </a:r>
            <a:r>
              <a:rPr spc="-50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same</a:t>
            </a:r>
            <a:r>
              <a:rPr spc="-10" dirty="0"/>
              <a:t> </a:t>
            </a:r>
            <a:r>
              <a:rPr dirty="0"/>
              <a:t>,some</a:t>
            </a:r>
            <a:r>
              <a:rPr spc="-20" dirty="0"/>
              <a:t> </a:t>
            </a:r>
            <a:r>
              <a:rPr dirty="0"/>
              <a:t>have</a:t>
            </a:r>
            <a:r>
              <a:rPr spc="-20" dirty="0"/>
              <a:t> </a:t>
            </a:r>
            <a:r>
              <a:rPr dirty="0"/>
              <a:t>different</a:t>
            </a:r>
            <a:r>
              <a:rPr spc="-50" dirty="0"/>
              <a:t> </a:t>
            </a:r>
            <a:r>
              <a:rPr dirty="0"/>
              <a:t>purposes,</a:t>
            </a:r>
            <a:r>
              <a:rPr spc="-50" dirty="0"/>
              <a:t> </a:t>
            </a:r>
            <a:r>
              <a:rPr dirty="0"/>
              <a:t>like</a:t>
            </a:r>
            <a:r>
              <a:rPr spc="-15" dirty="0"/>
              <a:t> </a:t>
            </a:r>
            <a:r>
              <a:rPr dirty="0"/>
              <a:t>being</a:t>
            </a:r>
            <a:r>
              <a:rPr spc="-25" dirty="0"/>
              <a:t> </a:t>
            </a:r>
            <a:r>
              <a:rPr dirty="0"/>
              <a:t>faster</a:t>
            </a:r>
            <a:r>
              <a:rPr spc="-30" dirty="0"/>
              <a:t> </a:t>
            </a:r>
            <a:r>
              <a:rPr dirty="0"/>
              <a:t>or</a:t>
            </a:r>
            <a:r>
              <a:rPr spc="-30" dirty="0"/>
              <a:t> </a:t>
            </a:r>
            <a:r>
              <a:rPr dirty="0"/>
              <a:t>more</a:t>
            </a:r>
            <a:r>
              <a:rPr spc="-15" dirty="0"/>
              <a:t> </a:t>
            </a:r>
            <a:r>
              <a:rPr spc="-10" dirty="0"/>
              <a:t>private.</a:t>
            </a:r>
            <a:endParaRPr spc="-10" dirty="0"/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12700" marR="5080" algn="just">
              <a:lnSpc>
                <a:spcPct val="100000"/>
              </a:lnSpc>
            </a:pPr>
            <a:r>
              <a:rPr dirty="0"/>
              <a:t>Overall,</a:t>
            </a:r>
            <a:r>
              <a:rPr spc="220" dirty="0"/>
              <a:t> </a:t>
            </a:r>
            <a:r>
              <a:rPr dirty="0"/>
              <a:t>the</a:t>
            </a:r>
            <a:r>
              <a:rPr spc="235" dirty="0"/>
              <a:t> </a:t>
            </a:r>
            <a:r>
              <a:rPr dirty="0"/>
              <a:t>cryptocurrency</a:t>
            </a:r>
            <a:r>
              <a:rPr spc="215" dirty="0"/>
              <a:t> </a:t>
            </a:r>
            <a:r>
              <a:rPr dirty="0"/>
              <a:t>market</a:t>
            </a:r>
            <a:r>
              <a:rPr spc="229" dirty="0"/>
              <a:t> </a:t>
            </a:r>
            <a:r>
              <a:rPr dirty="0"/>
              <a:t>is</a:t>
            </a:r>
            <a:r>
              <a:rPr spc="215" dirty="0"/>
              <a:t> </a:t>
            </a:r>
            <a:r>
              <a:rPr dirty="0"/>
              <a:t>exciting</a:t>
            </a:r>
            <a:r>
              <a:rPr spc="240" dirty="0"/>
              <a:t> </a:t>
            </a:r>
            <a:r>
              <a:rPr dirty="0"/>
              <a:t>but</a:t>
            </a:r>
            <a:r>
              <a:rPr spc="220" dirty="0"/>
              <a:t> </a:t>
            </a:r>
            <a:r>
              <a:rPr dirty="0"/>
              <a:t>also</a:t>
            </a:r>
            <a:r>
              <a:rPr spc="220" dirty="0"/>
              <a:t> </a:t>
            </a:r>
            <a:r>
              <a:rPr dirty="0"/>
              <a:t>unpredictable.</a:t>
            </a:r>
            <a:r>
              <a:rPr spc="215" dirty="0"/>
              <a:t> </a:t>
            </a:r>
            <a:r>
              <a:rPr dirty="0"/>
              <a:t>It's</a:t>
            </a:r>
            <a:r>
              <a:rPr spc="225" dirty="0"/>
              <a:t> </a:t>
            </a:r>
            <a:r>
              <a:rPr dirty="0"/>
              <a:t>like</a:t>
            </a:r>
            <a:r>
              <a:rPr spc="235" dirty="0"/>
              <a:t> </a:t>
            </a:r>
            <a:r>
              <a:rPr dirty="0"/>
              <a:t>a</a:t>
            </a:r>
            <a:r>
              <a:rPr spc="220" dirty="0"/>
              <a:t> </a:t>
            </a:r>
            <a:r>
              <a:rPr dirty="0"/>
              <a:t>wild</a:t>
            </a:r>
            <a:r>
              <a:rPr spc="220" dirty="0"/>
              <a:t> </a:t>
            </a:r>
            <a:r>
              <a:rPr dirty="0"/>
              <a:t>ride</a:t>
            </a:r>
            <a:r>
              <a:rPr spc="235" dirty="0"/>
              <a:t> </a:t>
            </a:r>
            <a:r>
              <a:rPr dirty="0"/>
              <a:t>that</a:t>
            </a:r>
            <a:r>
              <a:rPr spc="229" dirty="0"/>
              <a:t> </a:t>
            </a:r>
            <a:r>
              <a:rPr spc="-25" dirty="0"/>
              <a:t>can </a:t>
            </a:r>
            <a:r>
              <a:rPr dirty="0"/>
              <a:t>lead</a:t>
            </a:r>
            <a:r>
              <a:rPr spc="105" dirty="0"/>
              <a:t> </a:t>
            </a:r>
            <a:r>
              <a:rPr dirty="0"/>
              <a:t>to</a:t>
            </a:r>
            <a:r>
              <a:rPr spc="105" dirty="0"/>
              <a:t> </a:t>
            </a:r>
            <a:r>
              <a:rPr dirty="0"/>
              <a:t>big</a:t>
            </a:r>
            <a:r>
              <a:rPr spc="110" dirty="0"/>
              <a:t> </a:t>
            </a:r>
            <a:r>
              <a:rPr dirty="0"/>
              <a:t>gains</a:t>
            </a:r>
            <a:r>
              <a:rPr spc="100" dirty="0"/>
              <a:t> </a:t>
            </a:r>
            <a:r>
              <a:rPr dirty="0"/>
              <a:t>or</a:t>
            </a:r>
            <a:r>
              <a:rPr spc="100" dirty="0"/>
              <a:t> </a:t>
            </a:r>
            <a:r>
              <a:rPr dirty="0"/>
              <a:t>big</a:t>
            </a:r>
            <a:r>
              <a:rPr spc="120" dirty="0"/>
              <a:t> </a:t>
            </a:r>
            <a:r>
              <a:rPr dirty="0"/>
              <a:t>losses.</a:t>
            </a:r>
            <a:r>
              <a:rPr spc="110" dirty="0"/>
              <a:t> </a:t>
            </a:r>
            <a:r>
              <a:rPr dirty="0"/>
              <a:t>So,</a:t>
            </a:r>
            <a:r>
              <a:rPr spc="105" dirty="0"/>
              <a:t> </a:t>
            </a:r>
            <a:r>
              <a:rPr dirty="0"/>
              <a:t>if</a:t>
            </a:r>
            <a:r>
              <a:rPr spc="120" dirty="0"/>
              <a:t> </a:t>
            </a:r>
            <a:r>
              <a:rPr dirty="0"/>
              <a:t>you're</a:t>
            </a:r>
            <a:r>
              <a:rPr spc="100" dirty="0"/>
              <a:t> </a:t>
            </a:r>
            <a:r>
              <a:rPr dirty="0"/>
              <a:t>thinking</a:t>
            </a:r>
            <a:r>
              <a:rPr spc="110" dirty="0"/>
              <a:t> </a:t>
            </a:r>
            <a:r>
              <a:rPr dirty="0"/>
              <a:t>about</a:t>
            </a:r>
            <a:r>
              <a:rPr spc="110" dirty="0"/>
              <a:t> </a:t>
            </a:r>
            <a:r>
              <a:rPr dirty="0"/>
              <a:t>investing</a:t>
            </a:r>
            <a:r>
              <a:rPr spc="110" dirty="0"/>
              <a:t> </a:t>
            </a:r>
            <a:r>
              <a:rPr dirty="0"/>
              <a:t>in</a:t>
            </a:r>
            <a:r>
              <a:rPr spc="105" dirty="0"/>
              <a:t> </a:t>
            </a:r>
            <a:r>
              <a:rPr dirty="0"/>
              <a:t>cryptocurrencies,</a:t>
            </a:r>
            <a:r>
              <a:rPr spc="120" dirty="0"/>
              <a:t> </a:t>
            </a:r>
            <a:r>
              <a:rPr dirty="0"/>
              <a:t>make</a:t>
            </a:r>
            <a:r>
              <a:rPr spc="105" dirty="0"/>
              <a:t> </a:t>
            </a:r>
            <a:r>
              <a:rPr spc="-20" dirty="0"/>
              <a:t>sure </a:t>
            </a:r>
            <a:r>
              <a:rPr dirty="0"/>
              <a:t>you</a:t>
            </a:r>
            <a:r>
              <a:rPr spc="-5" dirty="0"/>
              <a:t> </a:t>
            </a:r>
            <a:r>
              <a:rPr dirty="0"/>
              <a:t>understand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risks</a:t>
            </a:r>
            <a:r>
              <a:rPr spc="-15" dirty="0"/>
              <a:t> </a:t>
            </a:r>
            <a:r>
              <a:rPr dirty="0"/>
              <a:t>before</a:t>
            </a:r>
            <a:r>
              <a:rPr spc="-50" dirty="0"/>
              <a:t> </a:t>
            </a:r>
            <a:r>
              <a:rPr dirty="0"/>
              <a:t>jumping</a:t>
            </a:r>
            <a:r>
              <a:rPr spc="-20" dirty="0"/>
              <a:t> </a:t>
            </a:r>
            <a:r>
              <a:rPr spc="-25" dirty="0"/>
              <a:t>in.</a:t>
            </a:r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8159" y="304800"/>
            <a:ext cx="1115568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1100454"/>
            <a:ext cx="5657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solidFill>
                  <a:srgbClr val="404040"/>
                </a:solidFill>
              </a:rPr>
              <a:t>SYSTEM</a:t>
            </a:r>
            <a:r>
              <a:rPr sz="3600" spc="-190" dirty="0">
                <a:solidFill>
                  <a:srgbClr val="404040"/>
                </a:solidFill>
              </a:rPr>
              <a:t> </a:t>
            </a:r>
            <a:r>
              <a:rPr sz="3600" spc="-40" dirty="0">
                <a:solidFill>
                  <a:srgbClr val="404040"/>
                </a:solidFill>
              </a:rPr>
              <a:t>REQUIREMENTS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76019" y="1587476"/>
            <a:ext cx="4431030" cy="458660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400" b="1" spc="-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REQUIREMENTS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000" spc="-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(RAM)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000" spc="-5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4-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8GB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350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GB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ARM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chipsets</a:t>
            </a:r>
            <a:r>
              <a:rPr sz="2000" spc="-8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1GHz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AMD</a:t>
            </a:r>
            <a:r>
              <a:rPr sz="2000" spc="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NVIDIA</a:t>
            </a:r>
            <a:r>
              <a:rPr sz="2000" spc="-24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graphic</a:t>
            </a:r>
            <a:r>
              <a:rPr sz="2000" spc="-6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cards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00" b="1" spc="-2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400" b="1" spc="-9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REQUIREMENTS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Language</a:t>
            </a:r>
            <a:r>
              <a:rPr sz="2400" spc="-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Python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Module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Pandas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400" spc="-3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55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/>
                <a:cs typeface="Times New Roman" panose="02020603050405020304"/>
              </a:rPr>
              <a:t>Windows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5" y="20523"/>
            <a:ext cx="2352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latin typeface="Times New Roman" panose="02020603050405020304"/>
                <a:cs typeface="Times New Roman" panose="02020603050405020304"/>
              </a:rPr>
              <a:t>EXCEL</a:t>
            </a:r>
            <a:r>
              <a:rPr sz="2800" b="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0" spc="-10" dirty="0">
                <a:latin typeface="Times New Roman" panose="02020603050405020304"/>
                <a:cs typeface="Times New Roman" panose="02020603050405020304"/>
              </a:rPr>
              <a:t>SHEET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641348"/>
            <a:ext cx="12191999" cy="35600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A08B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4786</Words>
  <Application>WPS Slides</Application>
  <PresentationFormat>On-screen Show (4:3)</PresentationFormat>
  <Paragraphs>57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SimSun</vt:lpstr>
      <vt:lpstr>Wingdings</vt:lpstr>
      <vt:lpstr>Times New Roman</vt:lpstr>
      <vt:lpstr>Arial</vt:lpstr>
      <vt:lpstr>Arial MT</vt:lpstr>
      <vt:lpstr>Wingdings</vt:lpstr>
      <vt:lpstr>Courier New</vt:lpstr>
      <vt:lpstr>Microsoft YaHei</vt:lpstr>
      <vt:lpstr>Arial Unicode MS</vt:lpstr>
      <vt:lpstr>Calibri</vt:lpstr>
      <vt:lpstr>Office Theme</vt:lpstr>
      <vt:lpstr>PowerPoint 演示文稿</vt:lpstr>
      <vt:lpstr>CONTENTS</vt:lpstr>
      <vt:lpstr>ABSTRACT</vt:lpstr>
      <vt:lpstr>INTRODUCTION</vt:lpstr>
      <vt:lpstr>PROPOSED SYSTEM</vt:lpstr>
      <vt:lpstr>SYSTEM REQUIREMENTS</vt:lpstr>
      <vt:lpstr>EXCEL 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CRYPTO CURRENCY MARKET</dc:title>
  <dc:creator>USER</dc:creator>
  <cp:lastModifiedBy>R. Namratha</cp:lastModifiedBy>
  <cp:revision>1</cp:revision>
  <dcterms:created xsi:type="dcterms:W3CDTF">2025-05-04T16:33:56Z</dcterms:created>
  <dcterms:modified xsi:type="dcterms:W3CDTF">2025-05-04T16:33:56Z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2024-05-01T05:30:00Z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2025-05-04T05:30:00Z</vt:filetime>
  </property>
  <property fmtid="{D5CDD505-2E9C-101B-9397-08002B2CF9AE}" pid="5" name="Producer">
    <vt:lpwstr>Microsoft® PowerPoint® 2021</vt:lpwstr>
  </property>
  <property fmtid="{D5CDD505-2E9C-101B-9397-08002B2CF9AE}" pid="6" name="ICV">
    <vt:lpwstr>A7EA6F0CAA9946AD9A17CF36681615F7_12</vt:lpwstr>
  </property>
  <property fmtid="{D5CDD505-2E9C-101B-9397-08002B2CF9AE}" pid="7" name="KSOProductBuildVer">
    <vt:lpwstr>2057-12.2.0.20796</vt:lpwstr>
  </property>
</Properties>
</file>